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8" name="Shape 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9" name="Shape 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팀소개</a:t>
            </a:r>
            <a:r>
              <a:t>, </a:t>
            </a:r>
            <a:r>
              <a:t>프로젝트 간략한 설명</a:t>
            </a:r>
            <a:r>
              <a:t> (Semi Desc</a:t>
            </a:r>
            <a:r>
              <a:t>에 적힌걸 그대로 읽어도 될듯함</a:t>
            </a:r>
            <a:r>
              <a:t>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3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텍스트 개체 틀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그림 개체 틀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01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tif"/><Relationship Id="rId5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"/>
          <p:cNvSpPr txBox="1"/>
          <p:nvPr/>
        </p:nvSpPr>
        <p:spPr>
          <a:xfrm>
            <a:off x="5024973" y="2584109"/>
            <a:ext cx="3997753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sz="8800"/>
              <a:t>A</a:t>
            </a:r>
            <a:r>
              <a:t>urora</a:t>
            </a:r>
          </a:p>
        </p:txBody>
      </p:sp>
      <p:pic>
        <p:nvPicPr>
          <p:cNvPr id="95" name="Group" descr="Group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3474" y="2905784"/>
            <a:ext cx="1077507" cy="90843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PIXEL"/>
          <p:cNvSpPr txBox="1"/>
          <p:nvPr/>
        </p:nvSpPr>
        <p:spPr>
          <a:xfrm>
            <a:off x="11300918" y="6352147"/>
            <a:ext cx="84963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250" sz="2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PIXEL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tructure"/>
          <p:cNvSpPr txBox="1"/>
          <p:nvPr/>
        </p:nvSpPr>
        <p:spPr>
          <a:xfrm>
            <a:off x="783599" y="513079"/>
            <a:ext cx="1463867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Structure</a:t>
            </a:r>
          </a:p>
        </p:txBody>
      </p:sp>
      <p:pic>
        <p:nvPicPr>
          <p:cNvPr id="178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8853" y="2039154"/>
            <a:ext cx="4936879" cy="2779692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Microservice…"/>
          <p:cNvSpPr txBox="1"/>
          <p:nvPr/>
        </p:nvSpPr>
        <p:spPr>
          <a:xfrm>
            <a:off x="7719590" y="2811779"/>
            <a:ext cx="2572450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Microservice</a:t>
            </a:r>
          </a:p>
          <a:p>
            <a:pPr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atabase"/>
          <p:cNvSpPr txBox="1"/>
          <p:nvPr/>
        </p:nvSpPr>
        <p:spPr>
          <a:xfrm>
            <a:off x="783599" y="513079"/>
            <a:ext cx="1568324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Database</a:t>
            </a:r>
          </a:p>
        </p:txBody>
      </p:sp>
      <p:sp>
        <p:nvSpPr>
          <p:cNvPr id="184" name="QuestDB"/>
          <p:cNvSpPr txBox="1"/>
          <p:nvPr/>
        </p:nvSpPr>
        <p:spPr>
          <a:xfrm>
            <a:off x="8096357" y="2780030"/>
            <a:ext cx="2349565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5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QuestDB</a:t>
            </a:r>
          </a:p>
        </p:txBody>
      </p:sp>
      <p:pic>
        <p:nvPicPr>
          <p:cNvPr id="185" name="이미지_2023._5._25._오후_9.25-removebg-preview.png" descr="이미지_2023._5._25._오후_9.25-removebg-previe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3819" y="2651591"/>
            <a:ext cx="1118198" cy="945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ngegg(3).png" descr="pngegg(3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04822" y="2161261"/>
            <a:ext cx="1688812" cy="168881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Open source Time-series Database…"/>
          <p:cNvSpPr txBox="1"/>
          <p:nvPr/>
        </p:nvSpPr>
        <p:spPr>
          <a:xfrm>
            <a:off x="6696842" y="4053744"/>
            <a:ext cx="4760198" cy="1230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30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Open source Time-series Database</a:t>
            </a:r>
          </a:p>
          <a:p>
            <a:pPr defTabSz="457200">
              <a:defRPr sz="230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</a:p>
          <a:p>
            <a:pPr algn="ctr" defTabSz="457200">
              <a:defRPr sz="230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rPr sz="1400"/>
              <a:t>Agent-reported sensor data, logs</a:t>
            </a:r>
            <a:endParaRPr sz="1400"/>
          </a:p>
        </p:txBody>
      </p:sp>
      <p:sp>
        <p:nvSpPr>
          <p:cNvPr id="188" name="Open source NoSQL Database…"/>
          <p:cNvSpPr txBox="1"/>
          <p:nvPr/>
        </p:nvSpPr>
        <p:spPr>
          <a:xfrm>
            <a:off x="1204231" y="4055661"/>
            <a:ext cx="4248955" cy="102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230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Open source NoSQL Database</a:t>
            </a:r>
          </a:p>
          <a:p>
            <a:pPr defTabSz="457200">
              <a:defRPr sz="230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</a:p>
          <a:p>
            <a:pPr algn="ctr" defTabSz="457200">
              <a:defRPr sz="1450">
                <a:solidFill>
                  <a:srgbClr val="FFFFFF"/>
                </a:solidFill>
                <a:latin typeface="Apple Braille Outline 6 Dot"/>
                <a:ea typeface="Apple Braille Outline 6 Dot"/>
                <a:cs typeface="Apple Braille Outline 6 Dot"/>
                <a:sym typeface="Apple Braille Outline 6 Dot"/>
              </a:defRPr>
            </a:pPr>
            <a:r>
              <a:t>Saving user, group, team, agent, ...etc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atus"/>
          <p:cNvSpPr txBox="1"/>
          <p:nvPr/>
        </p:nvSpPr>
        <p:spPr>
          <a:xfrm>
            <a:off x="783599" y="513079"/>
            <a:ext cx="1029146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Status</a:t>
            </a:r>
          </a:p>
        </p:txBody>
      </p:sp>
      <p:sp>
        <p:nvSpPr>
          <p:cNvPr id="193" name="Developed"/>
          <p:cNvSpPr txBox="1"/>
          <p:nvPr/>
        </p:nvSpPr>
        <p:spPr>
          <a:xfrm>
            <a:off x="1286850" y="2157730"/>
            <a:ext cx="156146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Developed</a:t>
            </a:r>
          </a:p>
        </p:txBody>
      </p:sp>
      <p:sp>
        <p:nvSpPr>
          <p:cNvPr id="194" name="Things to do"/>
          <p:cNvSpPr txBox="1"/>
          <p:nvPr/>
        </p:nvSpPr>
        <p:spPr>
          <a:xfrm>
            <a:off x="5960450" y="2164080"/>
            <a:ext cx="178158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Things to do</a:t>
            </a:r>
          </a:p>
        </p:txBody>
      </p:sp>
      <p:sp>
        <p:nvSpPr>
          <p:cNvPr id="195" name="User sign in/up"/>
          <p:cNvSpPr txBox="1"/>
          <p:nvPr/>
        </p:nvSpPr>
        <p:spPr>
          <a:xfrm>
            <a:off x="1197950" y="2818129"/>
            <a:ext cx="200885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User sign in/up</a:t>
            </a:r>
          </a:p>
        </p:txBody>
      </p:sp>
      <p:sp>
        <p:nvSpPr>
          <p:cNvPr id="196" name="Email Authentication"/>
          <p:cNvSpPr txBox="1"/>
          <p:nvPr/>
        </p:nvSpPr>
        <p:spPr>
          <a:xfrm>
            <a:off x="1197950" y="3313429"/>
            <a:ext cx="261632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Email Authentication</a:t>
            </a:r>
          </a:p>
        </p:txBody>
      </p:sp>
      <p:sp>
        <p:nvSpPr>
          <p:cNvPr id="197" name="Invite and join users to a team"/>
          <p:cNvSpPr txBox="1"/>
          <p:nvPr/>
        </p:nvSpPr>
        <p:spPr>
          <a:xfrm>
            <a:off x="1197950" y="3808729"/>
            <a:ext cx="370326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Invite and join users to a team</a:t>
            </a:r>
          </a:p>
        </p:txBody>
      </p:sp>
      <p:sp>
        <p:nvSpPr>
          <p:cNvPr id="198" name="Data communication using sockets"/>
          <p:cNvSpPr txBox="1"/>
          <p:nvPr/>
        </p:nvSpPr>
        <p:spPr>
          <a:xfrm>
            <a:off x="1197950" y="4304029"/>
            <a:ext cx="423941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Data communication using sockets</a:t>
            </a:r>
          </a:p>
        </p:txBody>
      </p:sp>
      <p:sp>
        <p:nvSpPr>
          <p:cNvPr id="199" name="Socket data processing, logic to process"/>
          <p:cNvSpPr txBox="1"/>
          <p:nvPr/>
        </p:nvSpPr>
        <p:spPr>
          <a:xfrm>
            <a:off x="5960450" y="2811779"/>
            <a:ext cx="486089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Socket data processing, logic to process</a:t>
            </a:r>
          </a:p>
        </p:txBody>
      </p:sp>
      <p:sp>
        <p:nvSpPr>
          <p:cNvPr id="200" name="System detects abnormal logs, alerts users"/>
          <p:cNvSpPr txBox="1"/>
          <p:nvPr/>
        </p:nvSpPr>
        <p:spPr>
          <a:xfrm>
            <a:off x="5960450" y="3307079"/>
            <a:ext cx="517095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System detects abnormal logs, alerts users</a:t>
            </a:r>
          </a:p>
        </p:txBody>
      </p:sp>
      <p:sp>
        <p:nvSpPr>
          <p:cNvPr id="201" name="Data Cache Using Redis"/>
          <p:cNvSpPr txBox="1"/>
          <p:nvPr/>
        </p:nvSpPr>
        <p:spPr>
          <a:xfrm>
            <a:off x="5960450" y="3802379"/>
            <a:ext cx="309592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Data Cache Using Redis</a:t>
            </a:r>
          </a:p>
        </p:txBody>
      </p:sp>
      <p:sp>
        <p:nvSpPr>
          <p:cNvPr id="202" name="Register payment method for user authentication"/>
          <p:cNvSpPr txBox="1"/>
          <p:nvPr/>
        </p:nvSpPr>
        <p:spPr>
          <a:xfrm>
            <a:off x="5960450" y="4297679"/>
            <a:ext cx="580694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Register payment method for user authentication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gent Seojun yun"/>
          <p:cNvSpPr txBox="1"/>
          <p:nvPr/>
        </p:nvSpPr>
        <p:spPr>
          <a:xfrm>
            <a:off x="4479782" y="3065780"/>
            <a:ext cx="3143437" cy="1262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Agent </a:t>
            </a:r>
            <a:r>
              <a:rPr sz="2600">
                <a:latin typeface="Apple Braille Outline 6 Dot"/>
                <a:ea typeface="Apple Braille Outline 6 Dot"/>
                <a:cs typeface="Apple Braille Outline 6 Dot"/>
                <a:sym typeface="Apple Braille Outline 6 Dot"/>
              </a:rPr>
              <a:t>Seojun yun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Agent Console"/>
          <p:cNvSpPr txBox="1"/>
          <p:nvPr/>
        </p:nvSpPr>
        <p:spPr>
          <a:xfrm>
            <a:off x="783599" y="513079"/>
            <a:ext cx="237820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Agent Console</a:t>
            </a:r>
          </a:p>
        </p:txBody>
      </p:sp>
      <p:pic>
        <p:nvPicPr>
          <p:cNvPr id="211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74191" y="1378560"/>
            <a:ext cx="9443618" cy="356659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Bootstrapping"/>
          <p:cNvSpPr txBox="1"/>
          <p:nvPr/>
        </p:nvSpPr>
        <p:spPr>
          <a:xfrm>
            <a:off x="5064299" y="5510529"/>
            <a:ext cx="2063402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pPr/>
            <a:r>
              <a:t>Bootstrapping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tatus"/>
          <p:cNvSpPr txBox="1"/>
          <p:nvPr/>
        </p:nvSpPr>
        <p:spPr>
          <a:xfrm>
            <a:off x="783599" y="513079"/>
            <a:ext cx="1029146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Status</a:t>
            </a:r>
          </a:p>
        </p:txBody>
      </p:sp>
      <p:sp>
        <p:nvSpPr>
          <p:cNvPr id="217" name="Developed"/>
          <p:cNvSpPr txBox="1"/>
          <p:nvPr/>
        </p:nvSpPr>
        <p:spPr>
          <a:xfrm>
            <a:off x="1286850" y="2157730"/>
            <a:ext cx="156146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Developed</a:t>
            </a:r>
          </a:p>
        </p:txBody>
      </p:sp>
      <p:sp>
        <p:nvSpPr>
          <p:cNvPr id="218" name="Things to do"/>
          <p:cNvSpPr txBox="1"/>
          <p:nvPr/>
        </p:nvSpPr>
        <p:spPr>
          <a:xfrm>
            <a:off x="5960450" y="2164080"/>
            <a:ext cx="1781583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Things to do</a:t>
            </a:r>
          </a:p>
        </p:txBody>
      </p:sp>
      <p:sp>
        <p:nvSpPr>
          <p:cNvPr id="219" name="Bootstrapping"/>
          <p:cNvSpPr txBox="1"/>
          <p:nvPr/>
        </p:nvSpPr>
        <p:spPr>
          <a:xfrm>
            <a:off x="1197950" y="2818129"/>
            <a:ext cx="188210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Bootstrapping</a:t>
            </a:r>
          </a:p>
        </p:txBody>
      </p:sp>
      <p:sp>
        <p:nvSpPr>
          <p:cNvPr id="220" name="Agent Identifying"/>
          <p:cNvSpPr txBox="1"/>
          <p:nvPr/>
        </p:nvSpPr>
        <p:spPr>
          <a:xfrm>
            <a:off x="1197950" y="3313429"/>
            <a:ext cx="220692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Agent Identifying</a:t>
            </a:r>
          </a:p>
        </p:txBody>
      </p:sp>
      <p:sp>
        <p:nvSpPr>
          <p:cNvPr id="221" name="Regional-based endpoint selection"/>
          <p:cNvSpPr txBox="1"/>
          <p:nvPr/>
        </p:nvSpPr>
        <p:spPr>
          <a:xfrm>
            <a:off x="1197950" y="3808729"/>
            <a:ext cx="421213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Regional-based endpoint selection</a:t>
            </a:r>
          </a:p>
        </p:txBody>
      </p:sp>
      <p:sp>
        <p:nvSpPr>
          <p:cNvPr id="222" name="ACL(Aurora Communication Library)"/>
          <p:cNvSpPr txBox="1"/>
          <p:nvPr/>
        </p:nvSpPr>
        <p:spPr>
          <a:xfrm>
            <a:off x="1197950" y="4304029"/>
            <a:ext cx="442247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ACL(Aurora Communication Library)</a:t>
            </a:r>
          </a:p>
        </p:txBody>
      </p:sp>
      <p:sp>
        <p:nvSpPr>
          <p:cNvPr id="223" name="Cross-platform sensor data collection"/>
          <p:cNvSpPr txBox="1"/>
          <p:nvPr/>
        </p:nvSpPr>
        <p:spPr>
          <a:xfrm>
            <a:off x="5960450" y="2811779"/>
            <a:ext cx="450743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Cross-platform sensor data collection</a:t>
            </a:r>
          </a:p>
        </p:txBody>
      </p:sp>
      <p:sp>
        <p:nvSpPr>
          <p:cNvPr id="224" name="Log Detection &amp; Reporting"/>
          <p:cNvSpPr txBox="1"/>
          <p:nvPr/>
        </p:nvSpPr>
        <p:spPr>
          <a:xfrm>
            <a:off x="5960450" y="3307079"/>
            <a:ext cx="329398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Log Detection &amp; Reporting</a:t>
            </a:r>
          </a:p>
        </p:txBody>
      </p:sp>
      <p:sp>
        <p:nvSpPr>
          <p:cNvPr id="225" name="Process daemonizing"/>
          <p:cNvSpPr txBox="1"/>
          <p:nvPr/>
        </p:nvSpPr>
        <p:spPr>
          <a:xfrm>
            <a:off x="5960450" y="3802379"/>
            <a:ext cx="274307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Process daemonizing</a:t>
            </a:r>
          </a:p>
        </p:txBody>
      </p:sp>
      <p:sp>
        <p:nvSpPr>
          <p:cNvPr id="226" name="Improved Performance"/>
          <p:cNvSpPr txBox="1"/>
          <p:nvPr/>
        </p:nvSpPr>
        <p:spPr>
          <a:xfrm>
            <a:off x="5960450" y="4297679"/>
            <a:ext cx="289810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10552" indent="-210552">
              <a:buSzPct val="100000"/>
              <a:buChar char="•"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Improved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rial &amp; Error"/>
          <p:cNvSpPr txBox="1"/>
          <p:nvPr/>
        </p:nvSpPr>
        <p:spPr>
          <a:xfrm>
            <a:off x="4769199" y="3097529"/>
            <a:ext cx="265360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Trial &amp; Error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rial &amp; Error"/>
          <p:cNvSpPr txBox="1"/>
          <p:nvPr/>
        </p:nvSpPr>
        <p:spPr>
          <a:xfrm>
            <a:off x="832199" y="608329"/>
            <a:ext cx="265360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Trial &amp; Error</a:t>
            </a:r>
          </a:p>
        </p:txBody>
      </p:sp>
      <p:sp>
        <p:nvSpPr>
          <p:cNvPr id="235" name="Conflict of…"/>
          <p:cNvSpPr txBox="1"/>
          <p:nvPr/>
        </p:nvSpPr>
        <p:spPr>
          <a:xfrm>
            <a:off x="1418748" y="2983229"/>
            <a:ext cx="2149540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Conflict of</a:t>
            </a:r>
          </a:p>
          <a:p>
            <a:pPr algn="ctr"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opinions</a:t>
            </a:r>
          </a:p>
        </p:txBody>
      </p:sp>
      <p:sp>
        <p:nvSpPr>
          <p:cNvPr id="236" name="MSA structure"/>
          <p:cNvSpPr txBox="1"/>
          <p:nvPr/>
        </p:nvSpPr>
        <p:spPr>
          <a:xfrm>
            <a:off x="4517739" y="3268979"/>
            <a:ext cx="2927922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MSA structure</a:t>
            </a:r>
          </a:p>
        </p:txBody>
      </p:sp>
      <p:sp>
        <p:nvSpPr>
          <p:cNvPr id="237" name="API endpoints…"/>
          <p:cNvSpPr txBox="1"/>
          <p:nvPr/>
        </p:nvSpPr>
        <p:spPr>
          <a:xfrm>
            <a:off x="8040084" y="2792730"/>
            <a:ext cx="3291968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API endpoints </a:t>
            </a:r>
          </a:p>
          <a:p>
            <a:pPr algn="ctr">
              <a:defRPr sz="30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&amp;</a:t>
            </a:r>
          </a:p>
          <a:p>
            <a:pPr algn="ctr"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Costs by region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roup" descr="Group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1715" y="2537484"/>
            <a:ext cx="1077508" cy="90843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PIXEL"/>
          <p:cNvSpPr txBox="1"/>
          <p:nvPr/>
        </p:nvSpPr>
        <p:spPr>
          <a:xfrm>
            <a:off x="11300918" y="6352147"/>
            <a:ext cx="84963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250" sz="2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PIXEL</a:t>
            </a:r>
          </a:p>
        </p:txBody>
      </p:sp>
      <p:sp>
        <p:nvSpPr>
          <p:cNvPr id="243" name="Thank you for listening !"/>
          <p:cNvSpPr txBox="1"/>
          <p:nvPr/>
        </p:nvSpPr>
        <p:spPr>
          <a:xfrm>
            <a:off x="3513327" y="3884929"/>
            <a:ext cx="5165345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Thank you for listening !</a:t>
            </a:r>
          </a:p>
        </p:txBody>
      </p:sp>
      <p:sp>
        <p:nvSpPr>
          <p:cNvPr id="244" name="Aurora"/>
          <p:cNvSpPr txBox="1"/>
          <p:nvPr/>
        </p:nvSpPr>
        <p:spPr>
          <a:xfrm>
            <a:off x="5182462" y="2203030"/>
            <a:ext cx="3147823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rPr sz="8800"/>
              <a:t>A</a:t>
            </a:r>
            <a:r>
              <a:t>urora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Back-end"/>
          <p:cNvSpPr txBox="1"/>
          <p:nvPr/>
        </p:nvSpPr>
        <p:spPr>
          <a:xfrm>
            <a:off x="4501385" y="2038993"/>
            <a:ext cx="1414781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Back-end</a:t>
            </a:r>
          </a:p>
        </p:txBody>
      </p:sp>
      <p:sp>
        <p:nvSpPr>
          <p:cNvPr id="101" name="Service and log"/>
          <p:cNvSpPr txBox="1"/>
          <p:nvPr/>
        </p:nvSpPr>
        <p:spPr>
          <a:xfrm>
            <a:off x="4528847" y="2821006"/>
            <a:ext cx="19740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50657" indent="-250657" defTabSz="457200">
              <a:buSzPct val="100000"/>
              <a:buChar char="•"/>
              <a:defRPr sz="2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Service and log</a:t>
            </a:r>
          </a:p>
        </p:txBody>
      </p:sp>
      <p:sp>
        <p:nvSpPr>
          <p:cNvPr id="102" name="Custom Indicators"/>
          <p:cNvSpPr txBox="1"/>
          <p:nvPr/>
        </p:nvSpPr>
        <p:spPr>
          <a:xfrm>
            <a:off x="4528648" y="3465029"/>
            <a:ext cx="22849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50657" indent="-250657" defTabSz="457200">
              <a:buSzPct val="100000"/>
              <a:buChar char="•"/>
              <a:defRPr sz="2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Custom Indicators</a:t>
            </a:r>
          </a:p>
        </p:txBody>
      </p:sp>
      <p:sp>
        <p:nvSpPr>
          <p:cNvPr id="103" name="Resources"/>
          <p:cNvSpPr txBox="1"/>
          <p:nvPr/>
        </p:nvSpPr>
        <p:spPr>
          <a:xfrm>
            <a:off x="4526274" y="4109052"/>
            <a:ext cx="143887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50657" indent="-250657" defTabSz="457200">
              <a:buSzPct val="100000"/>
              <a:buChar char="•"/>
              <a:defRPr sz="2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Resources</a:t>
            </a:r>
          </a:p>
        </p:txBody>
      </p:sp>
      <p:sp>
        <p:nvSpPr>
          <p:cNvPr id="104" name="By Group Monitoring"/>
          <p:cNvSpPr txBox="1"/>
          <p:nvPr/>
        </p:nvSpPr>
        <p:spPr>
          <a:xfrm>
            <a:off x="4543379" y="4747990"/>
            <a:ext cx="258339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50657" indent="-250657" defTabSz="457200">
              <a:buSzPct val="100000"/>
              <a:buChar char="•"/>
              <a:defRPr sz="2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By Group Monitoring</a:t>
            </a:r>
          </a:p>
        </p:txBody>
      </p:sp>
      <p:sp>
        <p:nvSpPr>
          <p:cNvPr id="105" name="Front-end"/>
          <p:cNvSpPr txBox="1"/>
          <p:nvPr/>
        </p:nvSpPr>
        <p:spPr>
          <a:xfrm>
            <a:off x="8235791" y="2052790"/>
            <a:ext cx="1521779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Front-end</a:t>
            </a:r>
          </a:p>
        </p:txBody>
      </p:sp>
      <p:sp>
        <p:nvSpPr>
          <p:cNvPr id="106" name="System Resources"/>
          <p:cNvSpPr txBox="1"/>
          <p:nvPr/>
        </p:nvSpPr>
        <p:spPr>
          <a:xfrm>
            <a:off x="8229850" y="2829919"/>
            <a:ext cx="22813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50657" indent="-250657" defTabSz="457200">
              <a:buSzPct val="100000"/>
              <a:buChar char="•"/>
              <a:defRPr sz="2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System Resources</a:t>
            </a:r>
          </a:p>
        </p:txBody>
      </p:sp>
      <p:sp>
        <p:nvSpPr>
          <p:cNvPr id="107" name="Peripheral devices"/>
          <p:cNvSpPr txBox="1"/>
          <p:nvPr/>
        </p:nvSpPr>
        <p:spPr>
          <a:xfrm>
            <a:off x="8250810" y="3451967"/>
            <a:ext cx="229231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50657" indent="-250657" defTabSz="457200">
              <a:buSzPct val="100000"/>
              <a:buChar char="•"/>
              <a:defRPr sz="2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Peripheral devices</a:t>
            </a:r>
          </a:p>
        </p:txBody>
      </p:sp>
      <p:sp>
        <p:nvSpPr>
          <p:cNvPr id="108" name="Fault Occurrence Report"/>
          <p:cNvSpPr txBox="1"/>
          <p:nvPr/>
        </p:nvSpPr>
        <p:spPr>
          <a:xfrm>
            <a:off x="8250810" y="4074015"/>
            <a:ext cx="295220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50657" indent="-250657" defTabSz="457200">
              <a:buSzPct val="100000"/>
              <a:buChar char="•"/>
              <a:defRPr sz="2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Fault Occurrence Report</a:t>
            </a:r>
          </a:p>
        </p:txBody>
      </p:sp>
      <p:sp>
        <p:nvSpPr>
          <p:cNvPr id="109" name="Index"/>
          <p:cNvSpPr txBox="1"/>
          <p:nvPr/>
        </p:nvSpPr>
        <p:spPr>
          <a:xfrm>
            <a:off x="783599" y="513079"/>
            <a:ext cx="1129603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110" name="Agent"/>
          <p:cNvSpPr txBox="1"/>
          <p:nvPr/>
        </p:nvSpPr>
        <p:spPr>
          <a:xfrm>
            <a:off x="860251" y="2047031"/>
            <a:ext cx="949326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/>
            <a:r>
              <a:t>Agent</a:t>
            </a:r>
          </a:p>
        </p:txBody>
      </p:sp>
      <p:sp>
        <p:nvSpPr>
          <p:cNvPr id="111" name="Service and log"/>
          <p:cNvSpPr txBox="1"/>
          <p:nvPr/>
        </p:nvSpPr>
        <p:spPr>
          <a:xfrm>
            <a:off x="887713" y="2829043"/>
            <a:ext cx="197404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50657" indent="-250657" defTabSz="457200">
              <a:buSzPct val="100000"/>
              <a:buChar char="•"/>
              <a:defRPr sz="2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Service and log</a:t>
            </a:r>
          </a:p>
        </p:txBody>
      </p:sp>
      <p:sp>
        <p:nvSpPr>
          <p:cNvPr id="112" name="Custom Indicators"/>
          <p:cNvSpPr txBox="1"/>
          <p:nvPr/>
        </p:nvSpPr>
        <p:spPr>
          <a:xfrm>
            <a:off x="887515" y="3473066"/>
            <a:ext cx="22849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50657" indent="-250657" defTabSz="457200">
              <a:buSzPct val="100000"/>
              <a:buChar char="•"/>
              <a:defRPr sz="2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Custom Indicators</a:t>
            </a:r>
          </a:p>
        </p:txBody>
      </p:sp>
      <p:sp>
        <p:nvSpPr>
          <p:cNvPr id="113" name="Resources"/>
          <p:cNvSpPr txBox="1"/>
          <p:nvPr/>
        </p:nvSpPr>
        <p:spPr>
          <a:xfrm>
            <a:off x="885140" y="4117089"/>
            <a:ext cx="143887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50657" indent="-250657" defTabSz="457200">
              <a:buSzPct val="100000"/>
              <a:buChar char="•"/>
              <a:defRPr sz="2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Resources</a:t>
            </a:r>
          </a:p>
        </p:txBody>
      </p:sp>
      <p:sp>
        <p:nvSpPr>
          <p:cNvPr id="114" name="By Group Monitoring"/>
          <p:cNvSpPr txBox="1"/>
          <p:nvPr/>
        </p:nvSpPr>
        <p:spPr>
          <a:xfrm>
            <a:off x="902245" y="4756027"/>
            <a:ext cx="258339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250657" indent="-250657" defTabSz="457200">
              <a:buSzPct val="100000"/>
              <a:buChar char="•"/>
              <a:defRPr sz="20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/>
            <a:r>
              <a:t>By Group Monitoring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Where to use ?"/>
          <p:cNvSpPr txBox="1"/>
          <p:nvPr/>
        </p:nvSpPr>
        <p:spPr>
          <a:xfrm>
            <a:off x="4460303" y="1560830"/>
            <a:ext cx="3271394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Where to use ?</a:t>
            </a:r>
          </a:p>
        </p:txBody>
      </p:sp>
      <p:grpSp>
        <p:nvGrpSpPr>
          <p:cNvPr id="121" name="Group"/>
          <p:cNvGrpSpPr/>
          <p:nvPr/>
        </p:nvGrpSpPr>
        <p:grpSpPr>
          <a:xfrm>
            <a:off x="7027821" y="3151201"/>
            <a:ext cx="1429669" cy="1872898"/>
            <a:chOff x="0" y="0"/>
            <a:chExt cx="1429667" cy="1872897"/>
          </a:xfrm>
        </p:grpSpPr>
        <p:sp>
          <p:nvSpPr>
            <p:cNvPr id="119" name="Personal"/>
            <p:cNvSpPr txBox="1"/>
            <p:nvPr/>
          </p:nvSpPr>
          <p:spPr>
            <a:xfrm>
              <a:off x="284812" y="1527457"/>
              <a:ext cx="860045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蘋果儷中黑"/>
                  <a:ea typeface="蘋果儷中黑"/>
                  <a:cs typeface="蘋果儷中黑"/>
                  <a:sym typeface="蘋果儷中黑"/>
                </a:defRPr>
              </a:lvl1pPr>
            </a:lstStyle>
            <a:p>
              <a:pPr/>
              <a:r>
                <a:t>Personal</a:t>
              </a:r>
            </a:p>
          </p:txBody>
        </p:sp>
        <p:pic>
          <p:nvPicPr>
            <p:cNvPr id="120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429668" cy="14296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4" name="Group"/>
          <p:cNvGrpSpPr/>
          <p:nvPr/>
        </p:nvGrpSpPr>
        <p:grpSpPr>
          <a:xfrm>
            <a:off x="5583849" y="3236269"/>
            <a:ext cx="1024302" cy="1753562"/>
            <a:chOff x="0" y="0"/>
            <a:chExt cx="1024301" cy="1753560"/>
          </a:xfrm>
        </p:grpSpPr>
        <p:sp>
          <p:nvSpPr>
            <p:cNvPr id="122" name="Company"/>
            <p:cNvSpPr txBox="1"/>
            <p:nvPr/>
          </p:nvSpPr>
          <p:spPr>
            <a:xfrm>
              <a:off x="15943" y="1408120"/>
              <a:ext cx="95123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蘋果儷中黑"/>
                  <a:ea typeface="蘋果儷中黑"/>
                  <a:cs typeface="蘋果儷中黑"/>
                  <a:sym typeface="蘋果儷中黑"/>
                </a:defRPr>
              </a:lvl1pPr>
            </a:lstStyle>
            <a:p>
              <a:pPr/>
              <a:r>
                <a:t>Company</a:t>
              </a:r>
            </a:p>
          </p:txBody>
        </p:sp>
        <p:pic>
          <p:nvPicPr>
            <p:cNvPr id="123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024302" cy="11706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28885 0.000000" origin="layout" pathEditMode="relative">
                                      <p:cBhvr>
                                        <p:cTn id="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nstructions"/>
          <p:cNvSpPr txBox="1"/>
          <p:nvPr/>
        </p:nvSpPr>
        <p:spPr>
          <a:xfrm>
            <a:off x="4933505" y="3053547"/>
            <a:ext cx="2324990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Instructions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nstruction"/>
          <p:cNvSpPr txBox="1"/>
          <p:nvPr/>
        </p:nvSpPr>
        <p:spPr>
          <a:xfrm>
            <a:off x="783599" y="513079"/>
            <a:ext cx="1684783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Instruction</a:t>
            </a:r>
          </a:p>
        </p:txBody>
      </p:sp>
      <p:sp>
        <p:nvSpPr>
          <p:cNvPr id="133" name="Rectangle"/>
          <p:cNvSpPr/>
          <p:nvPr/>
        </p:nvSpPr>
        <p:spPr>
          <a:xfrm>
            <a:off x="1600671" y="2082800"/>
            <a:ext cx="8990658" cy="3919389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Account"/>
          <p:cNvSpPr txBox="1"/>
          <p:nvPr/>
        </p:nvSpPr>
        <p:spPr>
          <a:xfrm>
            <a:off x="1554738" y="1600171"/>
            <a:ext cx="102191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Account</a:t>
            </a:r>
          </a:p>
        </p:txBody>
      </p:sp>
      <p:sp>
        <p:nvSpPr>
          <p:cNvPr id="135" name="Owner"/>
          <p:cNvSpPr/>
          <p:nvPr/>
        </p:nvSpPr>
        <p:spPr>
          <a:xfrm>
            <a:off x="1811459" y="2275926"/>
            <a:ext cx="1672082" cy="1645020"/>
          </a:xfrm>
          <a:prstGeom prst="rect">
            <a:avLst/>
          </a:prstGeom>
          <a:ln w="127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Owner</a:t>
            </a:r>
          </a:p>
        </p:txBody>
      </p:sp>
      <p:sp>
        <p:nvSpPr>
          <p:cNvPr id="136" name="Members…"/>
          <p:cNvSpPr/>
          <p:nvPr/>
        </p:nvSpPr>
        <p:spPr>
          <a:xfrm>
            <a:off x="1811459" y="4095300"/>
            <a:ext cx="1672082" cy="1645020"/>
          </a:xfrm>
          <a:prstGeom prst="rect">
            <a:avLst/>
          </a:prstGeom>
          <a:ln w="127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Members</a:t>
            </a:r>
          </a:p>
          <a:p>
            <a:pPr algn="ctr">
              <a:defRPr sz="500">
                <a:solidFill>
                  <a:srgbClr val="FFFFFF"/>
                </a:solidFill>
              </a:defRPr>
            </a:pPr>
          </a:p>
          <a:p>
            <a:pPr algn="ctr">
              <a:defRPr sz="1000">
                <a:solidFill>
                  <a:srgbClr val="FFFFFF"/>
                </a:solidFill>
              </a:defRPr>
            </a:pPr>
            <a:r>
              <a:t>(Different permissions)</a:t>
            </a:r>
          </a:p>
        </p:txBody>
      </p:sp>
      <p:sp>
        <p:nvSpPr>
          <p:cNvPr id="137" name="Rectangle"/>
          <p:cNvSpPr/>
          <p:nvPr/>
        </p:nvSpPr>
        <p:spPr>
          <a:xfrm>
            <a:off x="4020972" y="2552605"/>
            <a:ext cx="1835509" cy="3182151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Line"/>
          <p:cNvSpPr/>
          <p:nvPr/>
        </p:nvSpPr>
        <p:spPr>
          <a:xfrm flipV="1">
            <a:off x="3694692" y="2086820"/>
            <a:ext cx="1" cy="3911349"/>
          </a:xfrm>
          <a:prstGeom prst="line">
            <a:avLst/>
          </a:prstGeom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Group 1"/>
          <p:cNvSpPr txBox="1"/>
          <p:nvPr/>
        </p:nvSpPr>
        <p:spPr>
          <a:xfrm>
            <a:off x="3991596" y="2187681"/>
            <a:ext cx="792471" cy="32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Group 1</a:t>
            </a:r>
          </a:p>
        </p:txBody>
      </p:sp>
      <p:sp>
        <p:nvSpPr>
          <p:cNvPr id="140" name="Agents"/>
          <p:cNvSpPr/>
          <p:nvPr/>
        </p:nvSpPr>
        <p:spPr>
          <a:xfrm>
            <a:off x="4137421" y="2684426"/>
            <a:ext cx="1604760" cy="662749"/>
          </a:xfrm>
          <a:prstGeom prst="rect">
            <a:avLst/>
          </a:prstGeom>
          <a:ln w="127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Agents</a:t>
            </a:r>
          </a:p>
        </p:txBody>
      </p:sp>
      <p:sp>
        <p:nvSpPr>
          <p:cNvPr id="141" name="Group Members"/>
          <p:cNvSpPr/>
          <p:nvPr/>
        </p:nvSpPr>
        <p:spPr>
          <a:xfrm>
            <a:off x="4136346" y="3530229"/>
            <a:ext cx="1604760" cy="2041894"/>
          </a:xfrm>
          <a:prstGeom prst="rect">
            <a:avLst/>
          </a:prstGeom>
          <a:ln w="127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Group Members</a:t>
            </a:r>
          </a:p>
        </p:txBody>
      </p:sp>
      <p:sp>
        <p:nvSpPr>
          <p:cNvPr id="142" name="Rectangle"/>
          <p:cNvSpPr/>
          <p:nvPr/>
        </p:nvSpPr>
        <p:spPr>
          <a:xfrm>
            <a:off x="6261038" y="2552491"/>
            <a:ext cx="1835510" cy="3182152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3" name="Group 2"/>
          <p:cNvSpPr txBox="1"/>
          <p:nvPr/>
        </p:nvSpPr>
        <p:spPr>
          <a:xfrm>
            <a:off x="6231662" y="2187567"/>
            <a:ext cx="79247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Group 2</a:t>
            </a:r>
          </a:p>
        </p:txBody>
      </p:sp>
      <p:sp>
        <p:nvSpPr>
          <p:cNvPr id="144" name="Agents"/>
          <p:cNvSpPr/>
          <p:nvPr/>
        </p:nvSpPr>
        <p:spPr>
          <a:xfrm>
            <a:off x="6377487" y="2684312"/>
            <a:ext cx="1604761" cy="662749"/>
          </a:xfrm>
          <a:prstGeom prst="rect">
            <a:avLst/>
          </a:prstGeom>
          <a:ln w="127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Agents</a:t>
            </a:r>
          </a:p>
        </p:txBody>
      </p:sp>
      <p:sp>
        <p:nvSpPr>
          <p:cNvPr id="145" name="Group Members"/>
          <p:cNvSpPr/>
          <p:nvPr/>
        </p:nvSpPr>
        <p:spPr>
          <a:xfrm>
            <a:off x="6376413" y="3530115"/>
            <a:ext cx="1604760" cy="2041894"/>
          </a:xfrm>
          <a:prstGeom prst="rect">
            <a:avLst/>
          </a:prstGeom>
          <a:ln w="127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Group Members</a:t>
            </a:r>
          </a:p>
        </p:txBody>
      </p:sp>
      <p:sp>
        <p:nvSpPr>
          <p:cNvPr id="146" name="Rectangle"/>
          <p:cNvSpPr/>
          <p:nvPr/>
        </p:nvSpPr>
        <p:spPr>
          <a:xfrm>
            <a:off x="8501105" y="2539791"/>
            <a:ext cx="1835510" cy="3182152"/>
          </a:xfrm>
          <a:prstGeom prst="rect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7" name="Group 3"/>
          <p:cNvSpPr txBox="1"/>
          <p:nvPr/>
        </p:nvSpPr>
        <p:spPr>
          <a:xfrm>
            <a:off x="8471729" y="2174867"/>
            <a:ext cx="79247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Group 3</a:t>
            </a:r>
          </a:p>
        </p:txBody>
      </p:sp>
      <p:sp>
        <p:nvSpPr>
          <p:cNvPr id="148" name="Agents"/>
          <p:cNvSpPr/>
          <p:nvPr/>
        </p:nvSpPr>
        <p:spPr>
          <a:xfrm>
            <a:off x="8617554" y="2671612"/>
            <a:ext cx="1604760" cy="662749"/>
          </a:xfrm>
          <a:prstGeom prst="rect">
            <a:avLst/>
          </a:prstGeom>
          <a:ln w="127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/>
            <a:r>
              <a:t>Agents</a:t>
            </a:r>
          </a:p>
        </p:txBody>
      </p:sp>
      <p:sp>
        <p:nvSpPr>
          <p:cNvPr id="149" name="Group Members"/>
          <p:cNvSpPr/>
          <p:nvPr/>
        </p:nvSpPr>
        <p:spPr>
          <a:xfrm>
            <a:off x="8616479" y="3517415"/>
            <a:ext cx="1604760" cy="2041894"/>
          </a:xfrm>
          <a:prstGeom prst="rect">
            <a:avLst/>
          </a:prstGeom>
          <a:ln w="12700">
            <a:solidFill>
              <a:srgbClr val="FFFFFF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1500">
                <a:solidFill>
                  <a:srgbClr val="FFFFFF"/>
                </a:solidFill>
              </a:defRPr>
            </a:lvl1pPr>
          </a:lstStyle>
          <a:p>
            <a:pPr/>
            <a:r>
              <a:t>Group Members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UI/UX &amp; Front-End Jinhyo Kim"/>
          <p:cNvSpPr txBox="1"/>
          <p:nvPr/>
        </p:nvSpPr>
        <p:spPr>
          <a:xfrm>
            <a:off x="3201959" y="3140277"/>
            <a:ext cx="5788082" cy="1262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UI/UX &amp; Front-End </a:t>
            </a:r>
            <a:r>
              <a:rPr sz="2600">
                <a:latin typeface="Apple Braille Outline 6 Dot"/>
                <a:ea typeface="Apple Braille Outline 6 Dot"/>
                <a:cs typeface="Apple Braille Outline 6 Dot"/>
                <a:sym typeface="Apple Braille Outline 6 Dot"/>
              </a:rPr>
              <a:t>Jinhyo Kim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7054" y="1824518"/>
            <a:ext cx="4946215" cy="2779691"/>
          </a:xfrm>
          <a:prstGeom prst="rect">
            <a:avLst/>
          </a:prstGeom>
          <a:ln w="12700">
            <a:miter lim="400000"/>
          </a:ln>
          <a:effectLst>
            <a:reflection blurRad="0" stA="25000" stPos="0" endA="0" endPos="40000" dist="0" dir="5400000" fadeDir="5400000" sx="100000" sy="-100000" kx="0" ky="0" algn="bl" rotWithShape="0"/>
          </a:effectLst>
        </p:spPr>
      </p:pic>
      <p:sp>
        <p:nvSpPr>
          <p:cNvPr id="158" name="UI/UX"/>
          <p:cNvSpPr txBox="1"/>
          <p:nvPr/>
        </p:nvSpPr>
        <p:spPr>
          <a:xfrm>
            <a:off x="783599" y="513079"/>
            <a:ext cx="1082930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UI/UX</a:t>
            </a:r>
          </a:p>
        </p:txBody>
      </p:sp>
      <p:sp>
        <p:nvSpPr>
          <p:cNvPr id="159" name="Main page Brief page description"/>
          <p:cNvSpPr txBox="1"/>
          <p:nvPr/>
        </p:nvSpPr>
        <p:spPr>
          <a:xfrm>
            <a:off x="1905456" y="5315306"/>
            <a:ext cx="272641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Main page </a:t>
            </a:r>
            <a:r>
              <a:rPr sz="1300"/>
              <a:t>Brief page description</a:t>
            </a:r>
          </a:p>
        </p:txBody>
      </p:sp>
      <p:sp>
        <p:nvSpPr>
          <p:cNvPr id="160" name="Dashboard System Information"/>
          <p:cNvSpPr txBox="1"/>
          <p:nvPr/>
        </p:nvSpPr>
        <p:spPr>
          <a:xfrm>
            <a:off x="7989571" y="5315306"/>
            <a:ext cx="255188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Dashboard </a:t>
            </a:r>
            <a:r>
              <a:rPr sz="1300"/>
              <a:t>System Information</a:t>
            </a:r>
          </a:p>
        </p:txBody>
      </p:sp>
      <p:pic>
        <p:nvPicPr>
          <p:cNvPr id="161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731" y="1824518"/>
            <a:ext cx="4939861" cy="2779691"/>
          </a:xfrm>
          <a:prstGeom prst="rect">
            <a:avLst/>
          </a:prstGeom>
          <a:ln w="12700">
            <a:miter lim="400000"/>
          </a:ln>
          <a:effectLst>
            <a:reflection blurRad="0" stA="25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ont-end"/>
          <p:cNvSpPr txBox="1"/>
          <p:nvPr/>
        </p:nvSpPr>
        <p:spPr>
          <a:xfrm>
            <a:off x="783599" y="513079"/>
            <a:ext cx="1581659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lvl1pPr>
          </a:lstStyle>
          <a:p>
            <a:pPr/>
            <a:r>
              <a:t>Front-end</a:t>
            </a:r>
          </a:p>
        </p:txBody>
      </p:sp>
      <p:pic>
        <p:nvPicPr>
          <p:cNvPr id="166" name="i18next-logo.png" descr="i18next-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57386" y="3198851"/>
            <a:ext cx="2738110" cy="761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ngegg(1).png" descr="pngegg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6506" y="3011189"/>
            <a:ext cx="2415290" cy="1136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ngegg(2).png" descr="pngegg(2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35500" y="3084951"/>
            <a:ext cx="989360" cy="98936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webpack"/>
          <p:cNvSpPr txBox="1"/>
          <p:nvPr/>
        </p:nvSpPr>
        <p:spPr>
          <a:xfrm>
            <a:off x="5762395" y="3210061"/>
            <a:ext cx="2478152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4500">
                <a:solidFill>
                  <a:srgbClr val="FFFFFF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webpack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Back-End Sunghyun Kim"/>
          <p:cNvSpPr txBox="1"/>
          <p:nvPr/>
        </p:nvSpPr>
        <p:spPr>
          <a:xfrm>
            <a:off x="3946590" y="3065108"/>
            <a:ext cx="4298820" cy="1262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500">
                <a:solidFill>
                  <a:srgbClr val="FFFFFF"/>
                </a:solidFill>
                <a:latin typeface="蘋果儷中黑"/>
                <a:ea typeface="蘋果儷中黑"/>
                <a:cs typeface="蘋果儷中黑"/>
                <a:sym typeface="蘋果儷中黑"/>
              </a:defRPr>
            </a:pPr>
            <a:r>
              <a:t>Back-End </a:t>
            </a:r>
            <a:r>
              <a:rPr sz="2600">
                <a:latin typeface="Apple Braille Outline 6 Dot"/>
                <a:ea typeface="Apple Braille Outline 6 Dot"/>
                <a:cs typeface="Apple Braille Outline 6 Dot"/>
                <a:sym typeface="Apple Braille Outline 6 Dot"/>
              </a:rPr>
              <a:t>Sunghyun Kim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